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390" y="914400"/>
            <a:ext cx="9144000" cy="1828800"/>
          </a:xfrm>
        </p:spPr>
        <p:txBody>
          <a:bodyPr wrap="square"/>
          <a:lstStyle/>
          <a:p>
            <a:pPr algn="ctr">
              <a:defRPr sz="4400" b="1"/>
            </a:pPr>
            <a:r>
              <a:t>The Impact of Viking Settlements on the Cultural and Economic Development of County Dublin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390" y="3200400"/>
            <a:ext cx="9144000" cy="2743200"/>
          </a:xfrm>
        </p:spPr>
        <p:txBody>
          <a:bodyPr wrap="square"/>
          <a:lstStyle/>
          <a:p/>
          <a:p>
            <a:pPr algn="ctr">
              <a:defRPr sz="2400" b="0"/>
            </a:pPr>
            <a:r>
              <a:t>An exploration of Viking influence in Ireland</a:t>
            </a:r>
          </a:p>
          <a:p>
            <a:pPr algn="ctr" lvl="1">
              <a:defRPr sz="2400" b="0"/>
            </a:pPr>
            <a:r>
              <a:t>Focus on cultural and economic ramifications in Dublin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10362895" cy="1371600"/>
          </a:xfrm>
        </p:spPr>
        <p:txBody>
          <a:bodyPr wrap="square"/>
          <a:lstStyle/>
          <a:p>
            <a:pPr algn="l">
              <a:defRPr sz="4400" b="1"/>
            </a:pPr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6522415" cy="4114800"/>
          </a:xfrm>
        </p:spPr>
        <p:txBody>
          <a:bodyPr wrap="square"/>
          <a:lstStyle/>
          <a:p/>
          <a:p>
            <a:pPr algn="l">
              <a:defRPr sz="2400" b="0"/>
            </a:pPr>
            <a:r>
              <a:t>Summary of Viking contributions to Dublin's cultural and economic landscape</a:t>
            </a:r>
          </a:p>
          <a:p>
            <a:pPr algn="l" lvl="1">
              <a:defRPr sz="2400" b="0"/>
            </a:pPr>
            <a:r>
              <a:t>Reflections on the lasting impact of Viking settlements in shaping Ireland's urban history</a:t>
            </a:r>
          </a:p>
        </p:txBody>
      </p:sp>
      <p:pic>
        <p:nvPicPr>
          <p:cNvPr id="4" name="Picture 3" descr="slide_10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015" y="182880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10362895" cy="1371600"/>
          </a:xfrm>
        </p:spPr>
        <p:txBody>
          <a:bodyPr wrap="square"/>
          <a:lstStyle/>
          <a:p>
            <a:pPr algn="l">
              <a:defRPr sz="4400" b="1"/>
            </a:pPr>
            <a:r>
              <a:t>Historical Context of Viking Settlements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6522415" cy="4114800"/>
          </a:xfrm>
        </p:spPr>
        <p:txBody>
          <a:bodyPr wrap="square"/>
          <a:lstStyle/>
          <a:p/>
          <a:p>
            <a:pPr algn="l">
              <a:defRPr sz="2400" b="0"/>
            </a:pPr>
            <a:r>
              <a:t>Overview of Viking Age (circa 793-1066 AD)</a:t>
            </a:r>
          </a:p>
          <a:p>
            <a:pPr algn="l" lvl="1">
              <a:defRPr sz="2400" b="0"/>
            </a:pPr>
            <a:r>
              <a:t>Introduction of the Norse as traders and settlers in Ireland</a:t>
            </a:r>
          </a:p>
        </p:txBody>
      </p:sp>
      <p:pic>
        <p:nvPicPr>
          <p:cNvPr id="4" name="Picture 3" descr="slide_2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015" y="182880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10362895" cy="1371600"/>
          </a:xfrm>
        </p:spPr>
        <p:txBody>
          <a:bodyPr wrap="square"/>
          <a:lstStyle/>
          <a:p>
            <a:pPr algn="l">
              <a:defRPr sz="4400" b="1"/>
            </a:pPr>
            <a:r>
              <a:t>Establishment of Dublin – A Viking Port Town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6522415" cy="4114800"/>
          </a:xfrm>
        </p:spPr>
        <p:txBody>
          <a:bodyPr wrap="square"/>
          <a:lstStyle/>
          <a:p/>
          <a:p>
            <a:pPr algn="l">
              <a:defRPr sz="2400" b="0"/>
            </a:pPr>
            <a:r>
              <a:t>Founding of Dubhlinn as a major trading hub around 841 AD</a:t>
            </a:r>
          </a:p>
          <a:p>
            <a:pPr algn="l" lvl="1">
              <a:defRPr sz="2400" b="0"/>
            </a:pPr>
            <a:r>
              <a:t>Geographical advantages: access to the sea and rivers</a:t>
            </a:r>
          </a:p>
        </p:txBody>
      </p:sp>
      <p:pic>
        <p:nvPicPr>
          <p:cNvPr id="4" name="Picture 3" descr="slide_3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015" y="182880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10362895" cy="1371600"/>
          </a:xfrm>
        </p:spPr>
        <p:txBody>
          <a:bodyPr wrap="square"/>
          <a:lstStyle/>
          <a:p>
            <a:pPr algn="l">
              <a:defRPr sz="4400" b="1"/>
            </a:pPr>
            <a:r>
              <a:t>Cultural Exchange and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6522415" cy="4114800"/>
          </a:xfrm>
        </p:spPr>
        <p:txBody>
          <a:bodyPr wrap="square"/>
          <a:lstStyle/>
          <a:p/>
          <a:p>
            <a:pPr algn="l">
              <a:defRPr sz="2400" b="0"/>
            </a:pPr>
            <a:r>
              <a:t>Influence of Viking language, art, and religion on Dublin's culture</a:t>
            </a:r>
          </a:p>
          <a:p>
            <a:pPr algn="l" lvl="1">
              <a:defRPr sz="2400" b="0"/>
            </a:pPr>
            <a:r>
              <a:t>Intermarriage and cultural assimilation with local Gaelic populations</a:t>
            </a:r>
          </a:p>
        </p:txBody>
      </p:sp>
      <p:pic>
        <p:nvPicPr>
          <p:cNvPr id="4" name="Picture 3" descr="slide_4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015" y="182880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10362895" cy="1371600"/>
          </a:xfrm>
        </p:spPr>
        <p:txBody>
          <a:bodyPr wrap="square"/>
          <a:lstStyle/>
          <a:p>
            <a:pPr algn="l">
              <a:defRPr sz="4400" b="1"/>
            </a:pPr>
            <a:r>
              <a:t>Economic Transformation through Trade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6522415" cy="4114800"/>
          </a:xfrm>
        </p:spPr>
        <p:txBody>
          <a:bodyPr wrap="square"/>
          <a:lstStyle/>
          <a:p/>
          <a:p>
            <a:pPr algn="l">
              <a:defRPr sz="2400" b="0"/>
            </a:pPr>
            <a:r>
              <a:t>Viking trade networks connecting Dublin with Europe and beyond</a:t>
            </a:r>
          </a:p>
          <a:p>
            <a:pPr algn="l" lvl="1">
              <a:defRPr sz="2400" b="0"/>
            </a:pPr>
            <a:r>
              <a:t>Introduction of new commodities and crafting techniques</a:t>
            </a:r>
          </a:p>
        </p:txBody>
      </p:sp>
      <p:pic>
        <p:nvPicPr>
          <p:cNvPr id="4" name="Picture 3" descr="slide_5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015" y="182880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10362895" cy="1371600"/>
          </a:xfrm>
        </p:spPr>
        <p:txBody>
          <a:bodyPr wrap="square"/>
          <a:lstStyle/>
          <a:p>
            <a:pPr algn="l">
              <a:defRPr sz="4400" b="1"/>
            </a:pPr>
            <a:r>
              <a:t>Urban Planning and Infrastructure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6522415" cy="4114800"/>
          </a:xfrm>
        </p:spPr>
        <p:txBody>
          <a:bodyPr wrap="square"/>
          <a:lstStyle/>
          <a:p/>
          <a:p>
            <a:pPr algn="l">
              <a:defRPr sz="2400" b="0"/>
            </a:pPr>
            <a:r>
              <a:t>Viking contributions to urban layout, including street design and fortifications</a:t>
            </a:r>
          </a:p>
          <a:p>
            <a:pPr algn="l" lvl="1">
              <a:defRPr sz="2400" b="0"/>
            </a:pPr>
            <a:r>
              <a:t>Evidence of advanced artisan workshops and trading facilities</a:t>
            </a:r>
          </a:p>
        </p:txBody>
      </p:sp>
      <p:pic>
        <p:nvPicPr>
          <p:cNvPr id="4" name="Picture 3" descr="slide_6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015" y="182880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10362895" cy="1371600"/>
          </a:xfrm>
        </p:spPr>
        <p:txBody>
          <a:bodyPr wrap="square"/>
          <a:lstStyle/>
          <a:p>
            <a:pPr algn="l">
              <a:defRPr sz="4400" b="1"/>
            </a:pPr>
            <a:r>
              <a:t>Impact of Viking Raids on Local Societies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6522415" cy="4114800"/>
          </a:xfrm>
        </p:spPr>
        <p:txBody>
          <a:bodyPr wrap="square"/>
          <a:lstStyle/>
          <a:p/>
          <a:p>
            <a:pPr algn="l">
              <a:defRPr sz="2400" b="0"/>
            </a:pPr>
            <a:r>
              <a:t>Discussion on the dual nature of raids: destruction vs. eventual growth from conflict</a:t>
            </a:r>
          </a:p>
          <a:p>
            <a:pPr algn="l" lvl="1">
              <a:defRPr sz="2400" b="0"/>
            </a:pPr>
            <a:r>
              <a:t>How Viking presence altered local governance and alliances</a:t>
            </a:r>
          </a:p>
        </p:txBody>
      </p:sp>
      <p:pic>
        <p:nvPicPr>
          <p:cNvPr id="4" name="Picture 3" descr="slide_7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015" y="182880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10362895" cy="1371600"/>
          </a:xfrm>
        </p:spPr>
        <p:txBody>
          <a:bodyPr wrap="square"/>
          <a:lstStyle/>
          <a:p>
            <a:pPr algn="l">
              <a:defRPr sz="4400" b="1"/>
            </a:pPr>
            <a:r>
              <a:t>Legacy of Viking Influence in Modern Dublin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6522415" cy="4114800"/>
          </a:xfrm>
        </p:spPr>
        <p:txBody>
          <a:bodyPr wrap="square"/>
          <a:lstStyle/>
          <a:p/>
          <a:p>
            <a:pPr algn="l">
              <a:defRPr sz="2400" b="0"/>
            </a:pPr>
            <a:r>
              <a:t>Continuation of Norse traits in modern Irish culture</a:t>
            </a:r>
          </a:p>
          <a:p>
            <a:pPr algn="l" lvl="1">
              <a:defRPr sz="2400" b="0"/>
            </a:pPr>
            <a:r>
              <a:t>Significance of archaeological findings in Dublin today</a:t>
            </a:r>
          </a:p>
        </p:txBody>
      </p:sp>
      <p:pic>
        <p:nvPicPr>
          <p:cNvPr id="4" name="Picture 3" descr="slide_8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015" y="182880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10362895" cy="1371600"/>
          </a:xfrm>
        </p:spPr>
        <p:txBody>
          <a:bodyPr wrap="square"/>
          <a:lstStyle/>
          <a:p>
            <a:pPr algn="l">
              <a:defRPr sz="4400" b="1"/>
            </a:pPr>
            <a:r>
              <a:t>Challenges in Historical 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6522415" cy="4114800"/>
          </a:xfrm>
        </p:spPr>
        <p:txBody>
          <a:bodyPr wrap="square"/>
          <a:lstStyle/>
          <a:p/>
          <a:p>
            <a:pPr algn="l">
              <a:defRPr sz="2400" b="0"/>
            </a:pPr>
            <a:r>
              <a:t>Debates among historians regarding the extent of Viking impact</a:t>
            </a:r>
          </a:p>
          <a:p>
            <a:pPr algn="l" lvl="1">
              <a:defRPr sz="2400" b="0"/>
            </a:pPr>
            <a:r>
              <a:t>Sources of evidence: archaeological, linguistic, and historical documents</a:t>
            </a:r>
          </a:p>
        </p:txBody>
      </p:sp>
      <p:pic>
        <p:nvPicPr>
          <p:cNvPr id="4" name="Picture 3" descr="slide_9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015" y="182880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